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8" r:id="rId4"/>
    <p:sldId id="269" r:id="rId5"/>
    <p:sldId id="270" r:id="rId6"/>
    <p:sldId id="272" r:id="rId7"/>
    <p:sldId id="271" r:id="rId8"/>
    <p:sldId id="266" r:id="rId9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524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7C8C0-ED1E-4D91-84D1-C31163414BD6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AA39C-E66C-4EAE-9967-9F191AB8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8513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B31EB-C28F-49E5-BDB2-7EEE2DBC100C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EA638-2BA3-4ECB-B5CB-7DC2BB8AE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61815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EA638-2BA3-4ECB-B5CB-7DC2BB8AE92A}" type="slidenum">
              <a:rPr lang="ru-RU" smtClean="0"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A3C8B5-A79C-4B96-B951-29DA2981F9A9}" type="datetime1">
              <a:rPr lang="ru-RU" smtClean="0"/>
              <a:t>06.12.2013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A7116-A752-44E2-94DF-ADC1E446B309}" type="datetime1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4033A7-2E5E-4D1A-A7DC-6BF60D0D1409}" type="datetime1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25D0C-65DF-42B0-BE57-43ECDC1A1633}" type="datetime1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F4C8DD-690B-4181-BC9A-D177041F820D}" type="datetime1">
              <a:rPr lang="ru-RU" smtClean="0"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5C9969-0010-4229-AC40-FEAB0E17E57D}" type="datetime1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44188-2B06-4B9E-9550-E6FB0E0C9429}" type="datetime1">
              <a:rPr lang="ru-RU" smtClean="0"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D0D136-2150-4CCB-B642-410A8FD3588B}" type="datetime1">
              <a:rPr lang="ru-RU" smtClean="0"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96D7B0-B2A0-41FC-81B9-EDA4FE8C06DE}" type="datetime1">
              <a:rPr lang="ru-RU" smtClean="0"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1C3CC-C918-4486-9923-EC946663DC14}" type="datetime1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D0D7C8-277E-4F62-95E4-A6AB430DCFB0}" type="datetime1">
              <a:rPr lang="ru-RU" smtClean="0"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7BC8D1C-815C-4AC8-90F8-C49750D1B717}" type="datetime1">
              <a:rPr lang="ru-RU" smtClean="0"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ru-RU" smtClean="0"/>
              <a:t>Владимир Волобуев </a:t>
            </a:r>
            <a:r>
              <a:rPr lang="en-US" smtClean="0"/>
              <a:t>SMART-CVD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4C9594-45AE-41C6-91D6-B23451E1F6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3527" y="6381328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Новосибирск 2013</a:t>
            </a:r>
            <a:endParaRPr lang="ru-RU" sz="1600" dirty="0"/>
          </a:p>
        </p:txBody>
      </p:sp>
      <p:sp>
        <p:nvSpPr>
          <p:cNvPr id="11" name="Заголовок 6"/>
          <p:cNvSpPr>
            <a:spLocks noGrp="1"/>
          </p:cNvSpPr>
          <p:nvPr>
            <p:ph type="ctrTitle"/>
          </p:nvPr>
        </p:nvSpPr>
        <p:spPr>
          <a:xfrm>
            <a:off x="2699792" y="1556792"/>
            <a:ext cx="6285384" cy="2406129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ru-RU" sz="2400" b="0" cap="none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Технология нанесения металлов платиновой группы методом химического осаждения из газовой фазы (технология </a:t>
            </a:r>
            <a:r>
              <a:rPr lang="en-US" sz="2400" b="0" cap="none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MOCVD)</a:t>
            </a:r>
            <a: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ru-RU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74686" y="4077072"/>
            <a:ext cx="3934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Генеральный директор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ООО «Смарт-</a:t>
            </a:r>
            <a:r>
              <a:rPr lang="ru-RU" dirty="0" err="1" smtClean="0">
                <a:solidFill>
                  <a:schemeClr val="bg1"/>
                </a:solidFill>
              </a:rPr>
              <a:t>СиВиДи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Волобуев Владимир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Научный коллектив: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Морозова Н.Б., </a:t>
            </a:r>
            <a:r>
              <a:rPr lang="ru-RU" dirty="0" err="1" smtClean="0">
                <a:solidFill>
                  <a:schemeClr val="bg1"/>
                </a:solidFill>
              </a:rPr>
              <a:t>д.х.н</a:t>
            </a:r>
            <a:r>
              <a:rPr lang="ru-RU" dirty="0" smtClean="0">
                <a:solidFill>
                  <a:schemeClr val="bg1"/>
                </a:solidFill>
              </a:rPr>
              <a:t>, ИНХ СО РАН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Игуменов И.К., </a:t>
            </a:r>
            <a:r>
              <a:rPr lang="ru-RU" dirty="0" err="1">
                <a:solidFill>
                  <a:schemeClr val="bg1"/>
                </a:solidFill>
              </a:rPr>
              <a:t>д.х.н</a:t>
            </a:r>
            <a:r>
              <a:rPr lang="ru-RU" dirty="0">
                <a:solidFill>
                  <a:schemeClr val="bg1"/>
                </a:solidFill>
              </a:rPr>
              <a:t>, ИНХ СО </a:t>
            </a:r>
            <a:r>
              <a:rPr lang="ru-RU" dirty="0" smtClean="0">
                <a:solidFill>
                  <a:schemeClr val="bg1"/>
                </a:solidFill>
              </a:rPr>
              <a:t>РАН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Гельфонд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Н.В., </a:t>
            </a:r>
            <a:r>
              <a:rPr lang="ru-RU" dirty="0" err="1">
                <a:solidFill>
                  <a:schemeClr val="bg1"/>
                </a:solidFill>
              </a:rPr>
              <a:t>д.х.н</a:t>
            </a:r>
            <a:r>
              <a:rPr lang="ru-RU" dirty="0">
                <a:solidFill>
                  <a:schemeClr val="bg1"/>
                </a:solidFill>
              </a:rPr>
              <a:t>, ИНХ СО РАН</a:t>
            </a:r>
          </a:p>
        </p:txBody>
      </p:sp>
    </p:spTree>
    <p:extLst>
      <p:ext uri="{BB962C8B-B14F-4D97-AF65-F5344CB8AC3E}">
        <p14:creationId xmlns:p14="http://schemas.microsoft.com/office/powerpoint/2010/main" val="399520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Создание компании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4" descr="Syg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1008112" cy="106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947980" y="2192863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Наноцентр</a:t>
            </a: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Стрелка углом вверх 15"/>
          <p:cNvSpPr/>
          <p:nvPr/>
        </p:nvSpPr>
        <p:spPr>
          <a:xfrm rot="5400000">
            <a:off x="1529924" y="2131776"/>
            <a:ext cx="1005343" cy="1944216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 descr="Logo of NIIC SB R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56805"/>
            <a:ext cx="1008112" cy="85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Стрелка углом вверх 18"/>
          <p:cNvSpPr/>
          <p:nvPr/>
        </p:nvSpPr>
        <p:spPr>
          <a:xfrm rot="5400000" flipV="1">
            <a:off x="6481595" y="1989974"/>
            <a:ext cx="1005345" cy="2088233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833273" y="2028201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ИНХ СО РАН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80968" y="2907542"/>
            <a:ext cx="2664296" cy="86466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ООО «Смарт-</a:t>
            </a:r>
            <a:r>
              <a:rPr lang="ru-RU" dirty="0" err="1" smtClean="0"/>
              <a:t>СиВиДи</a:t>
            </a:r>
            <a:r>
              <a:rPr lang="ru-RU" dirty="0" smtClean="0"/>
              <a:t>»</a:t>
            </a:r>
          </a:p>
          <a:p>
            <a:pPr algn="ctr"/>
            <a:r>
              <a:rPr lang="ru-RU" sz="1400" dirty="0" smtClean="0"/>
              <a:t>(учреждено по 217-ФЗ)</a:t>
            </a:r>
            <a:endParaRPr lang="ru-RU" sz="1400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3779912" y="3907172"/>
            <a:ext cx="1512168" cy="108012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420200" y="5085184"/>
            <a:ext cx="4231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Разработка и коммерциализация технологий</a:t>
            </a:r>
            <a:r>
              <a:rPr lang="en-US" sz="1400" b="1" dirty="0" smtClean="0"/>
              <a:t> </a:t>
            </a:r>
            <a:r>
              <a:rPr lang="ru-RU" sz="1400" b="1" dirty="0" smtClean="0"/>
              <a:t>нанесения </a:t>
            </a:r>
            <a:r>
              <a:rPr lang="ru-RU" sz="1400" b="1" dirty="0"/>
              <a:t>покрытий из металлов платиновой группы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1021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Технология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11860" y="1052736"/>
            <a:ext cx="2448272" cy="4323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/>
              <a:t>Смарт-</a:t>
            </a:r>
            <a:r>
              <a:rPr lang="ru-RU" sz="2600" dirty="0" err="1" smtClean="0"/>
              <a:t>СиВиДи</a:t>
            </a:r>
            <a:endParaRPr lang="ru-RU" sz="2600" dirty="0" smtClean="0"/>
          </a:p>
        </p:txBody>
      </p:sp>
      <p:cxnSp>
        <p:nvCxnSpPr>
          <p:cNvPr id="6" name="Прямая со стрелкой 5"/>
          <p:cNvCxnSpPr>
            <a:stCxn id="26" idx="2"/>
          </p:cNvCxnSpPr>
          <p:nvPr/>
        </p:nvCxnSpPr>
        <p:spPr>
          <a:xfrm flipH="1">
            <a:off x="2325068" y="1485068"/>
            <a:ext cx="2210928" cy="1223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44458" y="2879013"/>
            <a:ext cx="256122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Химический участок синтеза металлорганических соединений</a:t>
            </a:r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5760132" y="2825223"/>
            <a:ext cx="271474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Участок нанесения покрытий с использованием </a:t>
            </a:r>
            <a:r>
              <a:rPr lang="en-US" sz="1600" dirty="0" smtClean="0"/>
              <a:t>MOCVD </a:t>
            </a:r>
            <a:r>
              <a:rPr lang="ru-RU" sz="1600" dirty="0" smtClean="0"/>
              <a:t>реактора</a:t>
            </a:r>
            <a:endParaRPr lang="ru-RU" sz="1600" dirty="0"/>
          </a:p>
        </p:txBody>
      </p:sp>
      <p:cxnSp>
        <p:nvCxnSpPr>
          <p:cNvPr id="11" name="Прямая со стрелкой 10"/>
          <p:cNvCxnSpPr>
            <a:stCxn id="26" idx="2"/>
          </p:cNvCxnSpPr>
          <p:nvPr/>
        </p:nvCxnSpPr>
        <p:spPr>
          <a:xfrm>
            <a:off x="4535996" y="1485068"/>
            <a:ext cx="2426716" cy="1223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9" name="Picture 260" descr="Ри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88255"/>
            <a:ext cx="1576871" cy="2060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432269" y="5805264"/>
            <a:ext cx="2207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08507" y="6084135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Импульсный </a:t>
            </a:r>
            <a:r>
              <a:rPr lang="en-US" sz="1200" b="1" dirty="0" smtClean="0"/>
              <a:t>MOCVD </a:t>
            </a:r>
            <a:r>
              <a:rPr lang="ru-RU" sz="1200" b="1" dirty="0" smtClean="0"/>
              <a:t>реактор</a:t>
            </a:r>
            <a:endParaRPr lang="ru-RU" sz="1200" b="1" dirty="0"/>
          </a:p>
        </p:txBody>
      </p:sp>
      <p:pic>
        <p:nvPicPr>
          <p:cNvPr id="1026" name="Picture 2" descr="C:\Users\Александра\Downloads\фото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" t="32727" r="3538" b="26821"/>
          <a:stretch/>
        </p:blipFill>
        <p:spPr bwMode="auto">
          <a:xfrm>
            <a:off x="210580" y="4437112"/>
            <a:ext cx="4228977" cy="173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57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Преимущества </a:t>
            </a:r>
            <a:r>
              <a:rPr lang="ru-RU" sz="24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МЕТОда</a:t>
            </a: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</a:t>
            </a:r>
            <a:r>
              <a:rPr lang="en-US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pulse </a:t>
            </a:r>
            <a:r>
              <a:rPr lang="en-US" sz="24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mocvd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415672" y="1304200"/>
            <a:ext cx="8064896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Получение пленочных материалов с различной морфологией и структурой слоев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Нанесение покрытий на различные материалы</a:t>
            </a:r>
          </a:p>
          <a:p>
            <a:pPr marL="285750" indent="-285750" algn="just"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Формирование слоев из тугоплавких материалов при </a:t>
            </a:r>
          </a:p>
          <a:p>
            <a:pPr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</a:pPr>
            <a:r>
              <a:rPr lang="ru-RU" sz="1600" dirty="0" smtClean="0"/>
              <a:t>температурах, значительно ниже температуры их плавления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Отсутствие отслаивания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Равномерность и однородность (по составу) слоя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Возможность нанесения покрытий заданной толщины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/>
              <a:t>Минимальный расход благородных металлов</a:t>
            </a:r>
          </a:p>
          <a:p>
            <a:pPr marL="285750" indent="-285750" algn="just">
              <a:spcAft>
                <a:spcPts val="1200"/>
              </a:spcAft>
              <a:buClr>
                <a:schemeClr val="bg2">
                  <a:lumMod val="2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600" dirty="0" smtClean="0"/>
              <a:t>Возможность нанесения на детали сложной геометрической формы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400" dirty="0" smtClean="0"/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3979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46166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Реализуемые проекты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67544" y="1700808"/>
            <a:ext cx="936104" cy="57606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593360" y="166567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Разработка </a:t>
            </a:r>
            <a:r>
              <a:rPr lang="ru-RU" dirty="0" err="1" smtClean="0"/>
              <a:t>палладийсодержащих</a:t>
            </a:r>
            <a:r>
              <a:rPr lang="ru-RU" dirty="0" smtClean="0"/>
              <a:t> мембран для синтеза и очистки водорода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67544" y="3894722"/>
            <a:ext cx="936104" cy="57606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93360" y="3859589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Нанесение </a:t>
            </a:r>
            <a:r>
              <a:rPr lang="en-US" dirty="0" err="1" smtClean="0"/>
              <a:t>Ir</a:t>
            </a:r>
            <a:r>
              <a:rPr lang="en-US" dirty="0" smtClean="0"/>
              <a:t>/</a:t>
            </a:r>
            <a:r>
              <a:rPr lang="en-US" dirty="0" err="1" smtClean="0"/>
              <a:t>IrOx</a:t>
            </a:r>
            <a:r>
              <a:rPr lang="ru-RU" dirty="0" smtClean="0"/>
              <a:t> покрытий на поверхность электродов кардиостимуляторов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80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83099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err="1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Палладийсодержащие</a:t>
            </a:r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мембраны </a:t>
            </a:r>
          </a:p>
          <a:p>
            <a:pPr algn="ctr"/>
            <a:r>
              <a:rPr lang="ru-RU" sz="24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для синтеза и очистки водорода </a:t>
            </a:r>
            <a:endParaRPr lang="ru-RU" sz="24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" r="1483"/>
          <a:stretch>
            <a:fillRect/>
          </a:stretch>
        </p:blipFill>
        <p:spPr bwMode="auto">
          <a:xfrm>
            <a:off x="251520" y="1340768"/>
            <a:ext cx="8785225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05584" y="4684654"/>
            <a:ext cx="3744664" cy="368339"/>
          </a:xfrm>
          <a:prstGeom prst="rect">
            <a:avLst/>
          </a:prstGeom>
          <a:solidFill>
            <a:srgbClr val="646464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  <a:latin typeface="+mn-lt"/>
              </a:rPr>
              <a:t>Преимущество палладия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898652" y="4637990"/>
            <a:ext cx="3417764" cy="46166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200" b="1" dirty="0" smtClean="0">
                <a:solidFill>
                  <a:srgbClr val="000000"/>
                </a:solidFill>
                <a:latin typeface="+mn-lt"/>
              </a:rPr>
              <a:t>Уникальный </a:t>
            </a:r>
            <a:r>
              <a:rPr lang="ru-RU" sz="1200" b="1" dirty="0">
                <a:solidFill>
                  <a:srgbClr val="000000"/>
                </a:solidFill>
                <a:latin typeface="+mn-lt"/>
              </a:rPr>
              <a:t>материал, позволяющий достигать чистоты водорода до 99,9999</a:t>
            </a:r>
            <a:r>
              <a:rPr lang="en-US" sz="1200" b="1" dirty="0">
                <a:solidFill>
                  <a:srgbClr val="000000"/>
                </a:solidFill>
                <a:latin typeface="+mn-lt"/>
              </a:rPr>
              <a:t>%</a:t>
            </a:r>
            <a:r>
              <a:rPr lang="ru-RU" sz="1200" b="1" dirty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73520" y="5527896"/>
            <a:ext cx="3776728" cy="707886"/>
          </a:xfrm>
          <a:prstGeom prst="rect">
            <a:avLst/>
          </a:prstGeom>
          <a:solidFill>
            <a:srgbClr val="646464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>
                <a:solidFill>
                  <a:schemeClr val="bg1"/>
                </a:solidFill>
                <a:cs typeface="Arial" charset="0"/>
              </a:defRPr>
            </a:lvl1pPr>
            <a:lvl2pPr marL="742950" indent="-285750" eaLnBrk="0" hangingPunct="0">
              <a:defRPr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9pPr>
          </a:lstStyle>
          <a:p>
            <a:r>
              <a:rPr lang="ru-RU" sz="1600" b="1" dirty="0"/>
              <a:t>Преимущества импульсного</a:t>
            </a:r>
          </a:p>
          <a:p>
            <a:r>
              <a:rPr lang="ru-RU" sz="1600" b="1" dirty="0"/>
              <a:t> варианта метода </a:t>
            </a:r>
            <a:r>
              <a:rPr lang="en-US" sz="1600" b="1" dirty="0"/>
              <a:t>MOCVD</a:t>
            </a:r>
            <a:endParaRPr lang="ru-RU" sz="1600" b="1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898652" y="5466340"/>
            <a:ext cx="3403101" cy="83099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Равномерность слоя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Возможность нанесения на детали сложной формы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Низкий расход палладия</a:t>
            </a:r>
          </a:p>
        </p:txBody>
      </p:sp>
      <p:cxnSp>
        <p:nvCxnSpPr>
          <p:cNvPr id="28" name="Прямая со стрелкой 27"/>
          <p:cNvCxnSpPr>
            <a:stCxn id="8" idx="3"/>
            <a:endCxn id="9" idx="1"/>
          </p:cNvCxnSpPr>
          <p:nvPr/>
        </p:nvCxnSpPr>
        <p:spPr>
          <a:xfrm flipV="1">
            <a:off x="4150248" y="4868823"/>
            <a:ext cx="74840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3"/>
            <a:endCxn id="11" idx="1"/>
          </p:cNvCxnSpPr>
          <p:nvPr/>
        </p:nvCxnSpPr>
        <p:spPr>
          <a:xfrm>
            <a:off x="4150248" y="5881839"/>
            <a:ext cx="7484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06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36904" cy="83099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400" b="1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Нанесение </a:t>
            </a:r>
            <a:r>
              <a:rPr lang="ru-RU" dirty="0" smtClean="0"/>
              <a:t>иридиевых </a:t>
            </a:r>
            <a:r>
              <a:rPr lang="ru-RU" dirty="0"/>
              <a:t>покрытий на электроды кардиостимуляторов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ru-RU" dirty="0" smtClean="0"/>
              <a:t>Владимир Волобуев</a:t>
            </a:r>
            <a:r>
              <a:rPr lang="en-US" dirty="0" smtClean="0"/>
              <a:t>                   </a:t>
            </a:r>
            <a:r>
              <a:rPr lang="ru-RU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88"/>
          <a:stretch/>
        </p:blipFill>
        <p:spPr>
          <a:xfrm>
            <a:off x="5796136" y="1340765"/>
            <a:ext cx="1467762" cy="1888429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8" r="43933" b="34888"/>
          <a:stretch/>
        </p:blipFill>
        <p:spPr bwMode="auto">
          <a:xfrm>
            <a:off x="1676606" y="1528896"/>
            <a:ext cx="288684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25181" y="3937538"/>
            <a:ext cx="3230312" cy="368339"/>
          </a:xfrm>
          <a:prstGeom prst="rect">
            <a:avLst/>
          </a:prstGeom>
          <a:solidFill>
            <a:srgbClr val="646464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dirty="0" smtClean="0">
                <a:solidFill>
                  <a:schemeClr val="bg1"/>
                </a:solidFill>
                <a:latin typeface="+mn-lt"/>
              </a:rPr>
              <a:t>Преимущества иридия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655493" y="4131224"/>
            <a:ext cx="16143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90144" y="5013176"/>
            <a:ext cx="3265349" cy="707886"/>
          </a:xfrm>
          <a:prstGeom prst="rect">
            <a:avLst/>
          </a:prstGeom>
          <a:solidFill>
            <a:srgbClr val="646464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>
                <a:solidFill>
                  <a:schemeClr val="bg1"/>
                </a:solidFill>
                <a:cs typeface="Arial" charset="0"/>
              </a:defRPr>
            </a:lvl1pPr>
            <a:lvl2pPr marL="742950" indent="-285750" eaLnBrk="0" hangingPunct="0">
              <a:defRPr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charset="0"/>
              </a:defRPr>
            </a:lvl9pPr>
          </a:lstStyle>
          <a:p>
            <a:r>
              <a:rPr lang="ru-RU" sz="1600" b="1" dirty="0"/>
              <a:t>Преимущества импульсного</a:t>
            </a:r>
          </a:p>
          <a:p>
            <a:r>
              <a:rPr lang="ru-RU" sz="1600" b="1" dirty="0"/>
              <a:t> варианта метода </a:t>
            </a:r>
            <a:r>
              <a:rPr lang="en-US" sz="1600" b="1" dirty="0"/>
              <a:t>MOCVD</a:t>
            </a:r>
            <a:endParaRPr lang="ru-RU" sz="16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655493" y="5383543"/>
            <a:ext cx="16143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269877" y="3623393"/>
            <a:ext cx="3403101" cy="10156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lvl="0" indent="-285750">
              <a:buFont typeface="Arial" pitchFamily="34" charset="0"/>
              <a:buChar char="•"/>
            </a:pPr>
            <a:r>
              <a:rPr lang="ru-RU" sz="1200" b="1" dirty="0" err="1" smtClean="0">
                <a:latin typeface="+mn-lt"/>
              </a:rPr>
              <a:t>Биосовместимость</a:t>
            </a:r>
            <a:endParaRPr lang="ru-RU" sz="1200" b="1" dirty="0">
              <a:latin typeface="+mn-lt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Инертность </a:t>
            </a:r>
            <a:r>
              <a:rPr lang="ru-RU" sz="1200" b="1" dirty="0">
                <a:latin typeface="+mn-lt"/>
              </a:rPr>
              <a:t>внутри организма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Электропроводимость</a:t>
            </a:r>
            <a:endParaRPr lang="ru-RU" sz="1200" b="1" dirty="0">
              <a:latin typeface="+mn-lt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Долговечность</a:t>
            </a:r>
            <a:endParaRPr lang="ru-RU" sz="1200" b="1" dirty="0">
              <a:latin typeface="+mn-lt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200" b="1" dirty="0" err="1" smtClean="0">
                <a:latin typeface="+mn-lt"/>
              </a:rPr>
              <a:t>Рентгеноконтрастность</a:t>
            </a:r>
            <a:endParaRPr lang="ru-RU" sz="1200" b="1" dirty="0">
              <a:latin typeface="+mn-lt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269876" y="4968045"/>
            <a:ext cx="3403101" cy="101566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Равномерность слоя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Отсутствие отслаивания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Возможность нанесения на детали сложной формы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200" b="1" dirty="0">
                <a:latin typeface="+mn-lt"/>
              </a:rPr>
              <a:t>Небольшой расход </a:t>
            </a:r>
            <a:r>
              <a:rPr lang="ru-RU" sz="1200" b="1" dirty="0" smtClean="0">
                <a:latin typeface="+mn-lt"/>
              </a:rPr>
              <a:t>иридия</a:t>
            </a:r>
            <a:endParaRPr lang="ru-RU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144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V="1">
            <a:off x="251520" y="6461322"/>
            <a:ext cx="856895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95736" y="6533330"/>
            <a:ext cx="6624736" cy="228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SMART-CVD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03468" y="1700808"/>
            <a:ext cx="64087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Спасибо за внимание!</a:t>
            </a:r>
          </a:p>
          <a:p>
            <a:pPr algn="ctr"/>
            <a:endParaRPr lang="ru-RU" sz="2800" b="1" dirty="0"/>
          </a:p>
          <a:p>
            <a:pPr algn="ctr"/>
            <a:endParaRPr lang="ru-RU" sz="2800" b="1" dirty="0" smtClean="0"/>
          </a:p>
          <a:p>
            <a:pPr algn="ctr"/>
            <a:r>
              <a:rPr lang="ru-RU" sz="2400" b="1" dirty="0" smtClean="0"/>
              <a:t>Рассматриваем различные варианты сотрудничества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2760" y="4869160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Генеральный директор</a:t>
            </a:r>
          </a:p>
          <a:p>
            <a:r>
              <a:rPr lang="ru-RU" dirty="0"/>
              <a:t>ООО «Смарт-</a:t>
            </a:r>
            <a:r>
              <a:rPr lang="ru-RU" dirty="0" err="1"/>
              <a:t>СиВиДи</a:t>
            </a:r>
            <a:r>
              <a:rPr lang="ru-RU" dirty="0"/>
              <a:t>»</a:t>
            </a:r>
          </a:p>
          <a:p>
            <a:r>
              <a:rPr lang="ru-RU" dirty="0"/>
              <a:t>Волобуев </a:t>
            </a:r>
            <a:r>
              <a:rPr lang="ru-RU" dirty="0" smtClean="0"/>
              <a:t>Владимир</a:t>
            </a:r>
          </a:p>
          <a:p>
            <a:r>
              <a:rPr lang="ru-RU" dirty="0" smtClean="0"/>
              <a:t>+7 (913) 390 58 37</a:t>
            </a:r>
          </a:p>
          <a:p>
            <a:r>
              <a:rPr lang="en-US" dirty="0" smtClean="0"/>
              <a:t>volobuev.vv@sygma.ru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00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</TotalTime>
  <Words>290</Words>
  <Application>Microsoft Office PowerPoint</Application>
  <PresentationFormat>Экран (4:3)</PresentationFormat>
  <Paragraphs>79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Технология нанесения металлов платиновой группы методом химического осаждения из газовой фазы (технология MOCVD)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В. Волобуев</dc:creator>
  <cp:lastModifiedBy>Владимир В. Волобуев</cp:lastModifiedBy>
  <cp:revision>85</cp:revision>
  <cp:lastPrinted>2013-02-18T11:21:44Z</cp:lastPrinted>
  <dcterms:created xsi:type="dcterms:W3CDTF">2013-02-04T04:37:20Z</dcterms:created>
  <dcterms:modified xsi:type="dcterms:W3CDTF">2013-12-06T07:16:59Z</dcterms:modified>
</cp:coreProperties>
</file>